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36"/>
  </p:notesMasterIdLst>
  <p:handoutMasterIdLst>
    <p:handoutMasterId r:id="rId37"/>
  </p:handoutMasterIdLst>
  <p:sldIdLst>
    <p:sldId id="256" r:id="rId4"/>
    <p:sldId id="260" r:id="rId5"/>
    <p:sldId id="387" r:id="rId6"/>
    <p:sldId id="388" r:id="rId7"/>
    <p:sldId id="389" r:id="rId8"/>
    <p:sldId id="390" r:id="rId9"/>
    <p:sldId id="392" r:id="rId10"/>
    <p:sldId id="393" r:id="rId11"/>
    <p:sldId id="394" r:id="rId12"/>
    <p:sldId id="395" r:id="rId13"/>
    <p:sldId id="397" r:id="rId14"/>
    <p:sldId id="396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6" r:id="rId29"/>
    <p:sldId id="411" r:id="rId30"/>
    <p:sldId id="412" r:id="rId31"/>
    <p:sldId id="413" r:id="rId32"/>
    <p:sldId id="415" r:id="rId33"/>
    <p:sldId id="276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0448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0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4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2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0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63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2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45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6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2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4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4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7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7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xmlns="" id="{017BC9C4-993B-446E-9C75-59A985BD9500}"/>
              </a:ext>
            </a:extLst>
          </p:cNvPr>
          <p:cNvSpPr txBox="1"/>
          <p:nvPr userDrawn="1"/>
        </p:nvSpPr>
        <p:spPr>
          <a:xfrm>
            <a:off x="6792047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E808BD24-D1B1-496A-9332-64E0ACE41BD9}"/>
              </a:ext>
            </a:extLst>
          </p:cNvPr>
          <p:cNvSpPr txBox="1"/>
          <p:nvPr userDrawn="1"/>
        </p:nvSpPr>
        <p:spPr>
          <a:xfrm>
            <a:off x="6792049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xmlns="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rbizedge.com/daa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bizedge.com/daa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dnews.com.au/tenable-siemens-join-forces-protect-critical-infrastructur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.wikipedia.org/wiki/Inteligentny_licznik#/media/File:Intelligenter_zaehler-_Smart_met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469" y="1535888"/>
            <a:ext cx="8174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EF942F"/>
                </a:solidFill>
              </a:rPr>
              <a:t>Jak zbudować rozwiązanie przetwarzające </a:t>
            </a:r>
            <a:r>
              <a:rPr lang="pl-PL" sz="3600" b="1" u="sng" dirty="0">
                <a:solidFill>
                  <a:srgbClr val="EF942F"/>
                </a:solidFill>
              </a:rPr>
              <a:t>terabajty</a:t>
            </a:r>
            <a:r>
              <a:rPr lang="pl-PL" sz="3600" b="1" dirty="0">
                <a:solidFill>
                  <a:srgbClr val="EF942F"/>
                </a:solidFill>
              </a:rPr>
              <a:t> danych pochodzące z </a:t>
            </a:r>
            <a:r>
              <a:rPr lang="pl-PL" sz="3600" b="1" u="sng" dirty="0">
                <a:solidFill>
                  <a:srgbClr val="EF942F"/>
                </a:solidFill>
              </a:rPr>
              <a:t>inteligentnych </a:t>
            </a:r>
            <a:r>
              <a:rPr lang="pl-PL" sz="3600" b="1" u="sng" dirty="0" smtClean="0">
                <a:solidFill>
                  <a:srgbClr val="EF942F"/>
                </a:solidFill>
              </a:rPr>
              <a:t>liczników</a:t>
            </a:r>
            <a:r>
              <a:rPr lang="pl-PL" sz="3600" b="1" dirty="0" smtClean="0">
                <a:solidFill>
                  <a:srgbClr val="EF942F"/>
                </a:solidFill>
              </a:rPr>
              <a:t> </a:t>
            </a:r>
          </a:p>
          <a:p>
            <a:r>
              <a:rPr lang="pl-PL" sz="3600" b="1" dirty="0">
                <a:solidFill>
                  <a:srgbClr val="EF942F"/>
                </a:solidFill>
              </a:rPr>
              <a:t>w</a:t>
            </a:r>
            <a:r>
              <a:rPr lang="pl-PL" sz="3600" b="1" dirty="0" smtClean="0">
                <a:solidFill>
                  <a:srgbClr val="EF942F"/>
                </a:solidFill>
              </a:rPr>
              <a:t> </a:t>
            </a:r>
            <a:r>
              <a:rPr lang="pl-PL" sz="3600" b="1" dirty="0" smtClean="0">
                <a:solidFill>
                  <a:srgbClr val="EF942F"/>
                </a:solidFill>
              </a:rPr>
              <a:t>skończonym </a:t>
            </a:r>
            <a:r>
              <a:rPr lang="pl-PL" sz="3600" b="1" dirty="0">
                <a:solidFill>
                  <a:srgbClr val="EF942F"/>
                </a:solidFill>
              </a:rPr>
              <a:t>czasie</a:t>
            </a:r>
            <a:endParaRPr lang="en-US" sz="36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4145" y="4529604"/>
            <a:ext cx="53966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Kamil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Dworak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r>
              <a:rPr lang="en-US" sz="2000" dirty="0">
                <a:latin typeface="Malleable-FP Thin" panose="00000500000000000000" pitchFamily="50" charset="0"/>
              </a:rPr>
              <a:t/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4098" name="Picture 2" descr="https://secure.meetupstatic.com/photos/event/3/e/d/2/600_48025608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9" y="250086"/>
            <a:ext cx="2137957" cy="12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Analiza danych pomiarowych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7" y="1514273"/>
            <a:ext cx="12211457" cy="453076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5421468" y="6045038"/>
            <a:ext cx="189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urbizedge.com/</a:t>
            </a:r>
            <a:r>
              <a:rPr lang="pl-PL" sz="1100" dirty="0" err="1" smtClean="0">
                <a:hlinkClick r:id="rId4"/>
              </a:rPr>
              <a:t>daas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94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46739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Wyzwania jakie zostały przed nami postawione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Szacowanie </a:t>
            </a:r>
            <a:r>
              <a:rPr lang="pl-PL" sz="3000" dirty="0">
                <a:solidFill>
                  <a:srgbClr val="EF942F"/>
                </a:solidFill>
              </a:rPr>
              <a:t>danych </a:t>
            </a:r>
            <a:r>
              <a:rPr lang="pl-PL" sz="3000" dirty="0" smtClean="0">
                <a:solidFill>
                  <a:srgbClr val="EF942F"/>
                </a:solidFill>
              </a:rPr>
              <a:t>pomiarowych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Identyfikacja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przerwy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Próba </a:t>
            </a:r>
            <a:r>
              <a:rPr lang="pl-PL" sz="3000" dirty="0">
                <a:solidFill>
                  <a:srgbClr val="595959"/>
                </a:solidFill>
              </a:rPr>
              <a:t>oszacowania brakujących pomiarów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Wykrywanie anomalii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Nielegalny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pobór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energii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elektrycznej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Kalkulacja różnego rodzaju wskaźników i współczynników</a:t>
            </a:r>
            <a:endParaRPr lang="pl-PL" sz="3000" dirty="0">
              <a:solidFill>
                <a:srgbClr val="EF942F"/>
              </a:solidFill>
            </a:endParaRP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9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Zabieramy się do roboty!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5421468" y="6045038"/>
            <a:ext cx="189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3"/>
              </a:rPr>
              <a:t>urbizedge.com/</a:t>
            </a:r>
            <a:r>
              <a:rPr lang="pl-PL" sz="1100" dirty="0" err="1" smtClean="0">
                <a:hlinkClick r:id="rId3"/>
              </a:rPr>
              <a:t>daas</a:t>
            </a:r>
            <a:endParaRPr lang="pl-PL" sz="11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4272"/>
            <a:ext cx="12192000" cy="45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1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nam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będzie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potrzebne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Transfer </a:t>
            </a:r>
            <a:r>
              <a:rPr lang="pl-PL" sz="3000" u="sng" dirty="0">
                <a:solidFill>
                  <a:srgbClr val="EF942F"/>
                </a:solidFill>
              </a:rPr>
              <a:t>wybranych</a:t>
            </a:r>
            <a:r>
              <a:rPr lang="pl-PL" sz="3000" dirty="0">
                <a:solidFill>
                  <a:srgbClr val="EF942F"/>
                </a:solidFill>
              </a:rPr>
              <a:t> danych do </a:t>
            </a:r>
            <a:r>
              <a:rPr lang="pl-PL" sz="3000" dirty="0" smtClean="0">
                <a:solidFill>
                  <a:srgbClr val="EF942F"/>
                </a:solidFill>
              </a:rPr>
              <a:t>chmury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Obszerny magazyn na dane (TB – PB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Automatyzacja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i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orkiestracja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Przetwarzanie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dużych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zbiorów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danych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595959"/>
                </a:solidFill>
              </a:rPr>
              <a:t>Wybrane </a:t>
            </a:r>
            <a:r>
              <a:rPr lang="pl-PL" sz="3000" u="sng" dirty="0">
                <a:solidFill>
                  <a:srgbClr val="595959"/>
                </a:solidFill>
              </a:rPr>
              <a:t>algorytmy</a:t>
            </a:r>
            <a:r>
              <a:rPr lang="pl-PL" sz="3000" dirty="0">
                <a:solidFill>
                  <a:srgbClr val="595959"/>
                </a:solidFill>
              </a:rPr>
              <a:t> do analizy danych pomiarowych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595959"/>
                </a:solidFill>
              </a:rPr>
              <a:t> Skalowalność</a:t>
            </a: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5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Jakby to mogło wyglądać u klienta (on </a:t>
            </a:r>
            <a:r>
              <a:rPr lang="pl-PL" sz="47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premise</a:t>
            </a:r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2" y="2195205"/>
            <a:ext cx="1127798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Dlaczego nie wybraliśmy tego 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podejścia?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Duży wolumen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Instalacja, konfiguracja, </a:t>
            </a:r>
            <a:r>
              <a:rPr lang="pl-PL" sz="3000" dirty="0" smtClean="0">
                <a:solidFill>
                  <a:srgbClr val="EF942F"/>
                </a:solidFill>
              </a:rPr>
              <a:t>utrzymanie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Nieznane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koszty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Skalowalność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Odpowiedzialność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 bezpieczeństwo systemu</a:t>
            </a: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1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546" y="-1780"/>
            <a:ext cx="12557546" cy="6859780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-365546" y="6627168"/>
            <a:ext cx="2798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err="1">
                <a:solidFill>
                  <a:schemeClr val="bg1"/>
                </a:solidFill>
              </a:rPr>
              <a:t>Cloud</a:t>
            </a:r>
            <a:r>
              <a:rPr lang="pl-PL" sz="900" dirty="0">
                <a:solidFill>
                  <a:schemeClr val="bg1"/>
                </a:solidFill>
              </a:rPr>
              <a:t> </a:t>
            </a:r>
            <a:r>
              <a:rPr lang="pl-PL" sz="900" dirty="0" err="1">
                <a:solidFill>
                  <a:schemeClr val="bg1"/>
                </a:solidFill>
              </a:rPr>
              <a:t>computing</a:t>
            </a:r>
            <a:r>
              <a:rPr lang="pl-PL" sz="900" dirty="0">
                <a:solidFill>
                  <a:schemeClr val="bg1"/>
                </a:solidFill>
              </a:rPr>
              <a:t> © Jakub </a:t>
            </a:r>
            <a:r>
              <a:rPr lang="pl-PL" sz="900" dirty="0" err="1">
                <a:solidFill>
                  <a:schemeClr val="bg1"/>
                </a:solidFill>
              </a:rPr>
              <a:t>Jirsák</a:t>
            </a:r>
            <a:r>
              <a:rPr lang="pl-PL" sz="900" dirty="0">
                <a:solidFill>
                  <a:schemeClr val="bg1"/>
                </a:solidFill>
              </a:rPr>
              <a:t> - Fotolia.com</a:t>
            </a:r>
          </a:p>
        </p:txBody>
      </p:sp>
    </p:spTree>
    <p:extLst>
      <p:ext uri="{BB962C8B-B14F-4D97-AF65-F5344CB8AC3E}">
        <p14:creationId xmlns:p14="http://schemas.microsoft.com/office/powerpoint/2010/main" val="172040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Nasza architektura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0" y="2467132"/>
            <a:ext cx="11248202" cy="31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 co nam dał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cloud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Nieograniczony </a:t>
            </a:r>
            <a:r>
              <a:rPr lang="pl-PL" sz="3000" dirty="0" err="1" smtClean="0">
                <a:solidFill>
                  <a:srgbClr val="EF942F"/>
                </a:solidFill>
              </a:rPr>
              <a:t>storage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Nieograniczona moc </a:t>
            </a:r>
            <a:r>
              <a:rPr lang="pl-PL" sz="3000" dirty="0" smtClean="0">
                <a:solidFill>
                  <a:srgbClr val="EF942F"/>
                </a:solidFill>
              </a:rPr>
              <a:t>obliczeniowa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Produktywność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Dużo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niższy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próg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wejścia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Poczucie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bezpieczeństwa (SLA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Koszty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6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przeważyło nad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cloudem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Elastyczność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Wysoka skalowalność i </a:t>
            </a:r>
            <a:r>
              <a:rPr lang="pl-PL" sz="3000" dirty="0" smtClean="0">
                <a:solidFill>
                  <a:srgbClr val="EF942F"/>
                </a:solidFill>
              </a:rPr>
              <a:t>wydajność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Niezawodność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Optymalizacja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kosztów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Płacimy za faktyczny czas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użycia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Bezpieczeństwo </a:t>
            </a:r>
            <a:r>
              <a:rPr lang="pl-PL" sz="3000" dirty="0" smtClean="0">
                <a:solidFill>
                  <a:srgbClr val="EF942F"/>
                </a:solidFill>
              </a:rPr>
              <a:t>danych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Replikacja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4" descr="Znalezione obrazy dla zapytania az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86" y="2879321"/>
            <a:ext cx="3806689" cy="11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Znalezione obrazy dla zapytania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04" y="2144584"/>
            <a:ext cx="2678751" cy="10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Znalezione obrazy dla zapytania google cloud plat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40" y="3734886"/>
            <a:ext cx="3143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O mnie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1364843" y="1998402"/>
            <a:ext cx="7412004" cy="3829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4000" dirty="0" smtClean="0">
                <a:solidFill>
                  <a:srgbClr val="EF942F"/>
                </a:solidFill>
              </a:rPr>
              <a:t> Kamil Dworak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l-PL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 smtClean="0">
                <a:solidFill>
                  <a:srgbClr val="EF942F"/>
                </a:solidFill>
              </a:rPr>
              <a:t>	</a:t>
            </a:r>
            <a:r>
              <a:rPr lang="pl-PL" sz="2400" dirty="0" smtClean="0">
                <a:solidFill>
                  <a:srgbClr val="EF942F"/>
                </a:solidFill>
              </a:rPr>
              <a:t>https://github.com/devkam/Events</a:t>
            </a:r>
            <a:r>
              <a:rPr lang="en-US" sz="2400" dirty="0" smtClean="0">
                <a:solidFill>
                  <a:srgbClr val="EF942F"/>
                </a:solidFill>
              </a:rPr>
              <a:t>/</a:t>
            </a:r>
            <a:r>
              <a:rPr lang="pl-PL" sz="2400" dirty="0" smtClean="0">
                <a:solidFill>
                  <a:srgbClr val="EF942F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>
                <a:solidFill>
                  <a:srgbClr val="EF942F"/>
                </a:solidFill>
              </a:rPr>
              <a:t>	</a:t>
            </a:r>
            <a:br>
              <a:rPr lang="pl-PL" sz="2400" dirty="0" smtClean="0">
                <a:solidFill>
                  <a:srgbClr val="EF942F"/>
                </a:solidFill>
              </a:rPr>
            </a:br>
            <a:r>
              <a:rPr lang="pl-PL" sz="2400" dirty="0" smtClean="0">
                <a:solidFill>
                  <a:srgbClr val="EF942F"/>
                </a:solidFill>
              </a:rPr>
              <a:t>	http://bujacwoblokach.pl/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37" y="4561349"/>
            <a:ext cx="590433" cy="5904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04" y="2895387"/>
            <a:ext cx="3807457" cy="480859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93" y="5382651"/>
            <a:ext cx="458122" cy="458122"/>
          </a:xfrm>
          <a:prstGeom prst="rect">
            <a:avLst/>
          </a:prstGeom>
        </p:spPr>
      </p:pic>
      <p:pic>
        <p:nvPicPr>
          <p:cNvPr id="10" name="Picture 4" descr="Znalezione obrazy dla zapytania uniwersytet slas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89" y="3072629"/>
            <a:ext cx="4347391" cy="14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cdn.eventory.cc/prelegents/2019/2/5ae0f6d4-e613-4108-86dd-127dabb8163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38" y="1536665"/>
            <a:ext cx="3806555" cy="3806555"/>
          </a:xfrm>
          <a:prstGeom prst="rect">
            <a:avLst/>
          </a:prstGeom>
          <a:noFill/>
          <a:ln w="38100">
            <a:solidFill>
              <a:srgbClr val="EF94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Data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Factory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Wysoka efektywność (Data </a:t>
            </a:r>
            <a:r>
              <a:rPr lang="pl-PL" sz="3000" dirty="0" err="1">
                <a:solidFill>
                  <a:srgbClr val="EF942F"/>
                </a:solidFill>
              </a:rPr>
              <a:t>Factory</a:t>
            </a:r>
            <a:r>
              <a:rPr lang="pl-PL" sz="3000" dirty="0">
                <a:solidFill>
                  <a:srgbClr val="EF942F"/>
                </a:solidFill>
              </a:rPr>
              <a:t> UI) 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Ponad</a:t>
            </a:r>
            <a:r>
              <a:rPr lang="en-US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>
                <a:solidFill>
                  <a:srgbClr val="EF942F"/>
                </a:solidFill>
              </a:rPr>
              <a:t>80 </a:t>
            </a:r>
            <a:r>
              <a:rPr lang="en-US" sz="3000" dirty="0" err="1">
                <a:solidFill>
                  <a:srgbClr val="EF942F"/>
                </a:solidFill>
              </a:rPr>
              <a:t>connectorów</a:t>
            </a:r>
            <a:r>
              <a:rPr lang="en-US" sz="3000" dirty="0">
                <a:solidFill>
                  <a:srgbClr val="EF942F"/>
                </a:solidFill>
              </a:rPr>
              <a:t> (ADLS, </a:t>
            </a:r>
            <a:r>
              <a:rPr lang="en-US" sz="3000" dirty="0" err="1">
                <a:solidFill>
                  <a:srgbClr val="EF942F"/>
                </a:solidFill>
              </a:rPr>
              <a:t>DataBricks</a:t>
            </a:r>
            <a:r>
              <a:rPr lang="en-US" sz="3000" dirty="0">
                <a:solidFill>
                  <a:srgbClr val="EF942F"/>
                </a:solidFill>
              </a:rPr>
              <a:t>)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Umożliwia</a:t>
            </a:r>
            <a:r>
              <a:rPr lang="en-US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pełną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automatyzację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Integracja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środowiskami on </a:t>
            </a:r>
            <a:r>
              <a:rPr lang="pl-PL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premise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Orkiestracja procesów w obrębie chmury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Pozwala na wygodne przenoszenie i transformację 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Reagowanie na błędy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59" y="2021650"/>
            <a:ext cx="3744595" cy="19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3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Data Lake Storage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Wysoce wydajny i zoptymalizowany magazyn pod kątem dużego wolumenu danych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Automatyczna replikacja 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Skalowalność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Partycjonowanie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Doskonała integracja z </a:t>
            </a:r>
            <a:r>
              <a:rPr lang="pl-PL" sz="3000" dirty="0" smtClean="0">
                <a:solidFill>
                  <a:srgbClr val="EF942F"/>
                </a:solidFill>
              </a:rPr>
              <a:t>HDFS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Teoretycznie nieograniczony magazyn na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dane</a:t>
            </a:r>
          </a:p>
        </p:txBody>
      </p:sp>
      <p:pic>
        <p:nvPicPr>
          <p:cNvPr id="6" name="Picture 4" descr="Znalezione obrazy dla zapytania azure data lake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59" y="2312986"/>
            <a:ext cx="4002919" cy="21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48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Blob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Storage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Prosty i skalowalny </a:t>
            </a:r>
            <a:r>
              <a:rPr lang="pl-PL" sz="3000" dirty="0" smtClean="0">
                <a:solidFill>
                  <a:srgbClr val="EF942F"/>
                </a:solidFill>
              </a:rPr>
              <a:t>magazyn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Dane bez określonej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struktury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Automatyczna </a:t>
            </a:r>
            <a:r>
              <a:rPr lang="pl-PL" sz="3000" dirty="0" smtClean="0">
                <a:solidFill>
                  <a:srgbClr val="EF942F"/>
                </a:solidFill>
              </a:rPr>
              <a:t>replikacja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Integracja z projektowym CI (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CLI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8" name="Picture 2" descr="Znalezione obrazy dla zapytania azure blob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021" y="1904471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Databricks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Zoptymalizowane środowisko Apache Spark (</a:t>
            </a:r>
            <a:r>
              <a:rPr lang="pl-PL" sz="3000" dirty="0" err="1">
                <a:solidFill>
                  <a:srgbClr val="EF942F"/>
                </a:solidFill>
              </a:rPr>
              <a:t>CaaS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Automatyczne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skalowanie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Prosta integracja z innymi usługami </a:t>
            </a:r>
            <a:r>
              <a:rPr lang="pl-PL" sz="3000" dirty="0" err="1" smtClean="0">
                <a:solidFill>
                  <a:srgbClr val="EF942F"/>
                </a:solidFill>
              </a:rPr>
              <a:t>PaaS’owych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Pozwala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analizę w czasie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rzeczywistym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Wbudowane </a:t>
            </a:r>
            <a:r>
              <a:rPr lang="pl-PL" sz="3000" dirty="0">
                <a:solidFill>
                  <a:srgbClr val="EF942F"/>
                </a:solidFill>
              </a:rPr>
              <a:t>algorytmy uczenia </a:t>
            </a:r>
            <a:r>
              <a:rPr lang="pl-PL" sz="3000" dirty="0" smtClean="0">
                <a:solidFill>
                  <a:srgbClr val="EF942F"/>
                </a:solidFill>
              </a:rPr>
              <a:t>maszynowego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Wsparcie wielu języków programowania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Znalezione obrazy dla zapytania azure databri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41" y="2319761"/>
            <a:ext cx="5606620" cy="2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3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SQL Server Database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Szybki dostęp do wybranych </a:t>
            </a:r>
            <a:r>
              <a:rPr lang="pl-PL" sz="3000" dirty="0" smtClean="0">
                <a:solidFill>
                  <a:srgbClr val="EF942F"/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Inteligentne przetwarzanie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zapytań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Inteligentne dostrajanie wydajności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Monitorowanie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Skalowalność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2" descr="Znalezione obrazy dla zapytania azure sql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09" y="2247371"/>
            <a:ext cx="2343260" cy="23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3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Active Directory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Bezproblemowy i wysoce bezpieczny </a:t>
            </a:r>
            <a:r>
              <a:rPr lang="pl-PL" sz="3000" dirty="0" smtClean="0">
                <a:solidFill>
                  <a:srgbClr val="EF942F"/>
                </a:solidFill>
              </a:rPr>
              <a:t>dostęp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Ochrona tożsamości użytkowników i </a:t>
            </a:r>
            <a:r>
              <a:rPr lang="pl-PL" sz="3000" dirty="0" smtClean="0">
                <a:solidFill>
                  <a:srgbClr val="EF942F"/>
                </a:solidFill>
              </a:rPr>
              <a:t>developerów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Prosta i wygodna kontrola nad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rolami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Ograniczenie dostępu do wybranych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usług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79" y="2339598"/>
            <a:ext cx="2388531" cy="23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9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Nasza architektura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0" y="2467132"/>
            <a:ext cx="11248202" cy="31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Jakie napotkaliśmy problemy i co zrobiliśmy źle?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Czy </a:t>
            </a:r>
            <a:r>
              <a:rPr lang="pl-PL" sz="3000" dirty="0" err="1">
                <a:solidFill>
                  <a:srgbClr val="EF942F"/>
                </a:solidFill>
              </a:rPr>
              <a:t>Azure</a:t>
            </a:r>
            <a:r>
              <a:rPr lang="pl-PL" sz="3000" dirty="0">
                <a:solidFill>
                  <a:srgbClr val="EF942F"/>
                </a:solidFill>
              </a:rPr>
              <a:t> był najlepszym wyborem</a:t>
            </a:r>
            <a:r>
              <a:rPr lang="pl-PL" sz="3000" dirty="0" smtClean="0">
                <a:solidFill>
                  <a:srgbClr val="EF942F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err="1">
                <a:solidFill>
                  <a:srgbClr val="EF942F"/>
                </a:solidFill>
              </a:rPr>
              <a:t>PySpark</a:t>
            </a:r>
            <a:r>
              <a:rPr lang="pl-PL" sz="3000" dirty="0">
                <a:solidFill>
                  <a:srgbClr val="EF942F"/>
                </a:solidFill>
              </a:rPr>
              <a:t> zamiast natywnego </a:t>
            </a:r>
            <a:r>
              <a:rPr lang="pl-PL" sz="3000" dirty="0" err="1" smtClean="0">
                <a:solidFill>
                  <a:srgbClr val="EF942F"/>
                </a:solidFill>
              </a:rPr>
              <a:t>Spark’a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Zbyt mały budżet na niektóre </a:t>
            </a:r>
            <a:r>
              <a:rPr lang="pl-PL" sz="3000" dirty="0" smtClean="0">
                <a:solidFill>
                  <a:srgbClr val="EF942F"/>
                </a:solidFill>
              </a:rPr>
              <a:t>usługi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Łatwo przetrwonić pieniądze</a:t>
            </a:r>
          </a:p>
        </p:txBody>
      </p:sp>
    </p:spTree>
    <p:extLst>
      <p:ext uri="{BB962C8B-B14F-4D97-AF65-F5344CB8AC3E}">
        <p14:creationId xmlns:p14="http://schemas.microsoft.com/office/powerpoint/2010/main" val="155272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Wnioski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4273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err="1" smtClean="0">
                <a:solidFill>
                  <a:srgbClr val="EF942F"/>
                </a:solidFill>
              </a:rPr>
              <a:t>Cloud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stanowi bardzo dobre środowisko dla projektów Big Data o ruchomej skali </a:t>
            </a:r>
            <a:r>
              <a:rPr lang="pl-PL" sz="3000" dirty="0" smtClean="0">
                <a:solidFill>
                  <a:srgbClr val="EF942F"/>
                </a:solidFill>
              </a:rPr>
              <a:t>problemu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Chmura </a:t>
            </a:r>
            <a:r>
              <a:rPr lang="pl-PL" sz="3000" dirty="0">
                <a:solidFill>
                  <a:srgbClr val="EF942F"/>
                </a:solidFill>
              </a:rPr>
              <a:t>pozwala na o wiele szybszy </a:t>
            </a:r>
            <a:r>
              <a:rPr lang="pl-PL" sz="3000" dirty="0" smtClean="0">
                <a:solidFill>
                  <a:srgbClr val="EF942F"/>
                </a:solidFill>
              </a:rPr>
              <a:t>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Krótkoterminowe projekty lepiej odnajdują się w </a:t>
            </a:r>
            <a:r>
              <a:rPr lang="pl-PL" sz="3000" dirty="0" smtClean="0">
                <a:solidFill>
                  <a:srgbClr val="EF942F"/>
                </a:solidFill>
              </a:rPr>
              <a:t>chmurze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Storage jest tani, usługi związane z przetwarzaniem danych są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drogie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Nie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zawsze musimy brać za wszystko pełną odpowiedzialność</a:t>
            </a:r>
          </a:p>
        </p:txBody>
      </p:sp>
    </p:spTree>
    <p:extLst>
      <p:ext uri="{BB962C8B-B14F-4D97-AF65-F5344CB8AC3E}">
        <p14:creationId xmlns:p14="http://schemas.microsoft.com/office/powerpoint/2010/main" val="248858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Pytanie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2089880" y="2423547"/>
            <a:ext cx="80122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5400" dirty="0" smtClean="0">
                <a:solidFill>
                  <a:srgbClr val="EF942F"/>
                </a:solidFill>
              </a:rPr>
              <a:t>Za </a:t>
            </a:r>
            <a:r>
              <a:rPr lang="pl-PL" sz="5400" dirty="0">
                <a:solidFill>
                  <a:srgbClr val="EF942F"/>
                </a:solidFill>
              </a:rPr>
              <a:t>co jesteście gotowi wziąć odpowiedzialność?</a:t>
            </a:r>
            <a:endParaRPr lang="pl-PL" sz="5400" dirty="0" smtClean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Wprowadzenie w domenę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Założenia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projektowe</a:t>
            </a:r>
            <a:endParaRPr lang="en-GB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Inteligentne liczniki</a:t>
            </a:r>
            <a:endParaRPr lang="en-GB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Dlaczego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chmura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 smtClean="0">
                <a:solidFill>
                  <a:srgbClr val="EF942F"/>
                </a:solidFill>
              </a:rPr>
              <a:t>Azure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jako platforma dla dużych zbiorów danych</a:t>
            </a:r>
            <a:endParaRPr lang="en-GB" sz="3000" dirty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Ładowanie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przechowywanie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Przetwarzanie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pomiarowych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>
                <a:solidFill>
                  <a:srgbClr val="EF942F"/>
                </a:solidFill>
              </a:rPr>
              <a:t>Q&amp;A</a:t>
            </a:r>
            <a:endParaRPr lang="en-GB" sz="3000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1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 err="1">
                <a:solidFill>
                  <a:srgbClr val="EF942F"/>
                </a:solidFill>
                <a:latin typeface="Calibri Light" panose="020F0302020204030204"/>
              </a:rPr>
              <a:t>Resources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https://docs.microsoft.com/pl-pl/azure/data-factory</a:t>
            </a:r>
            <a:r>
              <a:rPr lang="pl-PL" sz="3000" dirty="0" smtClean="0">
                <a:solidFill>
                  <a:srgbClr val="EF942F"/>
                </a:solidFill>
              </a:rPr>
              <a:t>/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https://</a:t>
            </a:r>
            <a:r>
              <a:rPr lang="pl-PL" sz="3000" dirty="0" smtClean="0">
                <a:solidFill>
                  <a:srgbClr val="EF942F"/>
                </a:solidFill>
              </a:rPr>
              <a:t>docs.microsoft.com/pl-pl/azure/storage/blobs/data-lake-storage-introduction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https://azure.microsoft.com/pl-pl/services/databricks</a:t>
            </a:r>
            <a:r>
              <a:rPr lang="pl-PL" sz="3000" dirty="0" smtClean="0">
                <a:solidFill>
                  <a:srgbClr val="EF942F"/>
                </a:solidFill>
              </a:rPr>
              <a:t>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https://docs.databricks.com/</a:t>
            </a:r>
          </a:p>
        </p:txBody>
      </p:sp>
    </p:spTree>
    <p:extLst>
      <p:ext uri="{BB962C8B-B14F-4D97-AF65-F5344CB8AC3E}">
        <p14:creationId xmlns:p14="http://schemas.microsoft.com/office/powerpoint/2010/main" val="417723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6046205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Założenia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projektowe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Dane przechowywane są w lokalnych DB klienta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Dzienna porcja danych 15-20 GB (150-200 GB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Mamy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ograniczony czas na przetworzenie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Dane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pobieramy każdego dnia o godzinie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6:00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Konieczność </a:t>
            </a:r>
            <a:r>
              <a:rPr lang="pl-PL" sz="3000" dirty="0">
                <a:solidFill>
                  <a:srgbClr val="EF942F"/>
                </a:solidFill>
              </a:rPr>
              <a:t>sięgnięcia do danych historycznych – pesymistycznie 225 GB – 300 GB (2,25 TB – 3TB)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3000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our V's of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28" y="857465"/>
            <a:ext cx="9642130" cy="592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52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943431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Czy możemy tutaj mówić o Big Data 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66789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Wolumen 225 GB – 300 GB (2,25 TB – 3TB)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Do 96 – 144 pomiarów dziennie na jeden licznik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pochodzące z różnych źródeł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mają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inną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strukturę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Obsługa danych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niepoprawnych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Możliwość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uruchomienia z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danymi zmodyfikowanymi</a:t>
            </a:r>
            <a:endParaRPr lang="en-GB" sz="3000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Zaawansowana infrastruktura pomiarowa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Symbol zastępczy zawartości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351"/>
            <a:ext cx="12192000" cy="454768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301298" y="6045039"/>
            <a:ext cx="1589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esdnews.com.au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22845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Zaawansowana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infrastruktura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pomiarowa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400 tysięcy liczników (domyślnie 4 mln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AMI (Automatic </a:t>
            </a:r>
            <a:r>
              <a:rPr lang="pl-PL" sz="3000" dirty="0" err="1">
                <a:solidFill>
                  <a:srgbClr val="EF942F"/>
                </a:solidFill>
              </a:rPr>
              <a:t>Meter</a:t>
            </a: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err="1">
                <a:solidFill>
                  <a:srgbClr val="EF942F"/>
                </a:solidFill>
              </a:rPr>
              <a:t>Infrastructure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Liczniki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Koncentratory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Stacje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PLC </a:t>
            </a:r>
            <a:r>
              <a:rPr lang="pl-PL" sz="3000" dirty="0">
                <a:solidFill>
                  <a:srgbClr val="595959"/>
                </a:solidFill>
              </a:rPr>
              <a:t>(</a:t>
            </a:r>
            <a:r>
              <a:rPr lang="pl-PL" sz="3000" i="1" dirty="0">
                <a:solidFill>
                  <a:srgbClr val="595959"/>
                </a:solidFill>
              </a:rPr>
              <a:t>Power Line </a:t>
            </a:r>
            <a:r>
              <a:rPr lang="pl-PL" sz="3000" i="1" dirty="0" err="1">
                <a:solidFill>
                  <a:srgbClr val="595959"/>
                </a:solidFill>
              </a:rPr>
              <a:t>Communication</a:t>
            </a:r>
            <a:r>
              <a:rPr lang="pl-PL" sz="3000" dirty="0">
                <a:solidFill>
                  <a:srgbClr val="595959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4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Inteligentne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liczniki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Częstotliwość wykonywanych </a:t>
            </a:r>
            <a:r>
              <a:rPr lang="pl-PL" sz="3000" dirty="0" smtClean="0">
                <a:solidFill>
                  <a:srgbClr val="EF942F"/>
                </a:solidFill>
              </a:rPr>
              <a:t>pomiarów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11 kanałów z danymi</a:t>
            </a:r>
            <a:r>
              <a:rPr lang="pl-PL" sz="3000" dirty="0" smtClean="0">
                <a:solidFill>
                  <a:srgbClr val="EF942F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595959"/>
                </a:solidFill>
              </a:rPr>
              <a:t>Moc czynna </a:t>
            </a:r>
            <a:r>
              <a:rPr lang="pl-PL" sz="3000" dirty="0" err="1">
                <a:solidFill>
                  <a:srgbClr val="595959"/>
                </a:solidFill>
              </a:rPr>
              <a:t>Ap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Moc </a:t>
            </a:r>
            <a:r>
              <a:rPr lang="pl-PL" sz="3000" dirty="0">
                <a:solidFill>
                  <a:srgbClr val="595959"/>
                </a:solidFill>
              </a:rPr>
              <a:t>bierna pojemnościowa </a:t>
            </a:r>
            <a:r>
              <a:rPr lang="pl-PL" sz="3000" dirty="0" err="1">
                <a:solidFill>
                  <a:srgbClr val="595959"/>
                </a:solidFill>
              </a:rPr>
              <a:t>Rc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Moc </a:t>
            </a:r>
            <a:r>
              <a:rPr lang="pl-PL" sz="3000" dirty="0">
                <a:solidFill>
                  <a:srgbClr val="595959"/>
                </a:solidFill>
              </a:rPr>
              <a:t>bierna indukcyjna </a:t>
            </a:r>
            <a:r>
              <a:rPr lang="pl-PL" sz="3000" dirty="0" err="1">
                <a:solidFill>
                  <a:srgbClr val="595959"/>
                </a:solidFill>
              </a:rPr>
              <a:t>Ri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Natężenie </a:t>
            </a:r>
            <a:r>
              <a:rPr lang="pl-PL" sz="3000" dirty="0">
                <a:solidFill>
                  <a:srgbClr val="595959"/>
                </a:solidFill>
              </a:rPr>
              <a:t>prądu 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Napięcie </a:t>
            </a:r>
            <a:r>
              <a:rPr lang="pl-PL" sz="3000" dirty="0">
                <a:solidFill>
                  <a:srgbClr val="595959"/>
                </a:solidFill>
              </a:rPr>
              <a:t>prądu U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Koncentratory</a:t>
            </a:r>
            <a:endParaRPr lang="pl-PL" sz="3000" dirty="0" smtClean="0">
              <a:solidFill>
                <a:srgbClr val="595959"/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52" y="1594872"/>
            <a:ext cx="2538818" cy="370727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9499552" y="5302148"/>
            <a:ext cx="120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Wikipedia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7711545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22177</TotalTime>
  <Words>764</Words>
  <Application>Microsoft Office PowerPoint</Application>
  <PresentationFormat>Panoramiczny</PresentationFormat>
  <Paragraphs>185</Paragraphs>
  <Slides>32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32</vt:i4>
      </vt:variant>
    </vt:vector>
  </HeadingPairs>
  <TitlesOfParts>
    <vt:vector size="42" baseType="lpstr">
      <vt:lpstr>Arial</vt:lpstr>
      <vt:lpstr>Bahnschrift SemiBold</vt:lpstr>
      <vt:lpstr>Calibri</vt:lpstr>
      <vt:lpstr>Calibri Light</vt:lpstr>
      <vt:lpstr>Malleable-FP</vt:lpstr>
      <vt:lpstr>Malleable-FP Thin</vt:lpstr>
      <vt:lpstr>Wingdings</vt:lpstr>
      <vt:lpstr>COVER</vt:lpstr>
      <vt:lpstr>CONTENT</vt:lpstr>
      <vt:lpstr>1_COVER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Kam</cp:lastModifiedBy>
  <cp:revision>622</cp:revision>
  <dcterms:created xsi:type="dcterms:W3CDTF">2016-06-22T10:14:21Z</dcterms:created>
  <dcterms:modified xsi:type="dcterms:W3CDTF">2019-06-26T17:48:41Z</dcterms:modified>
</cp:coreProperties>
</file>